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6" r:id="rId3"/>
    <p:sldId id="307" r:id="rId4"/>
    <p:sldId id="308" r:id="rId5"/>
    <p:sldId id="309" r:id="rId6"/>
    <p:sldId id="305" r:id="rId7"/>
    <p:sldId id="275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6" r:id="rId17"/>
    <p:sldId id="295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297" r:id="rId26"/>
    <p:sldId id="284" r:id="rId27"/>
    <p:sldId id="257" r:id="rId28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6949E7-BBA9-4D83-A304-48745FA4335A}">
          <p14:sldIdLst>
            <p14:sldId id="256"/>
            <p14:sldId id="306"/>
            <p14:sldId id="307"/>
            <p14:sldId id="308"/>
            <p14:sldId id="309"/>
            <p14:sldId id="305"/>
            <p14:sldId id="275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6"/>
            <p14:sldId id="295"/>
            <p14:sldId id="298"/>
            <p14:sldId id="299"/>
            <p14:sldId id="300"/>
            <p14:sldId id="301"/>
            <p14:sldId id="302"/>
            <p14:sldId id="303"/>
            <p14:sldId id="304"/>
            <p14:sldId id="297"/>
            <p14:sldId id="284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5E5E"/>
    <a:srgbClr val="960000"/>
    <a:srgbClr val="E9EBF5"/>
    <a:srgbClr val="00B050"/>
    <a:srgbClr val="FF6565"/>
    <a:srgbClr val="7EBEEA"/>
    <a:srgbClr val="48BDC1"/>
    <a:srgbClr val="0675BC"/>
    <a:srgbClr val="664D9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88014" autoAdjust="0"/>
  </p:normalViewPr>
  <p:slideViewPr>
    <p:cSldViewPr snapToGrid="0">
      <p:cViewPr varScale="1">
        <p:scale>
          <a:sx n="111" d="100"/>
          <a:sy n="111" d="100"/>
        </p:scale>
        <p:origin x="55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EF1E89-88C5-4A6B-9A30-D8A06648E9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7D0856-23B9-40ED-B408-C4A3135798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D9A76-1189-4BD4-9D6C-6ECC6CF7FD58}" type="datetimeFigureOut">
              <a:rPr lang="en-PH" smtClean="0"/>
              <a:t>05/08/2022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D3E8C-82D9-4F79-8F03-0FC7613AB6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A65D8-E13E-4AFA-9208-5DE84574E6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79D5F-6F99-49B8-BA4B-282908A82A5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42216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87C63-32BA-47FD-BD74-2FEA153A58ED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902C2-044D-4F26-87DC-033E4CEE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4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7E32EE-53C1-4D26-AF6F-0D1338718D9B}"/>
              </a:ext>
            </a:extLst>
          </p:cNvPr>
          <p:cNvSpPr/>
          <p:nvPr userDrawn="1"/>
        </p:nvSpPr>
        <p:spPr>
          <a:xfrm>
            <a:off x="0" y="0"/>
            <a:ext cx="12192000" cy="5822830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lighting">
            <a:hlinkClick r:id="" action="ppaction://media"/>
            <a:extLst>
              <a:ext uri="{FF2B5EF4-FFF2-40B4-BE49-F238E27FC236}">
                <a16:creationId xmlns:a16="http://schemas.microsoft.com/office/drawing/2014/main" id="{8D5E430C-F941-4D6B-B2DC-154B16F4B5D0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9744" y="1461028"/>
            <a:ext cx="5354039" cy="40155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1F14E9-9831-4541-8B58-56B47A1EE3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91176" y="1465177"/>
            <a:ext cx="5776823" cy="3355581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ADD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5E757-C71F-4B6D-8FB3-1830A912D6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91176" y="4876830"/>
            <a:ext cx="5776824" cy="515994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92D8CA-3DE2-41B9-AB31-B0E839BF19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65" y="80453"/>
            <a:ext cx="2950470" cy="1417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CC188D-1DA2-44CF-9FE5-A3C83C25B448}"/>
              </a:ext>
            </a:extLst>
          </p:cNvPr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5"/>
          <a:stretch/>
        </p:blipFill>
        <p:spPr bwMode="auto">
          <a:xfrm>
            <a:off x="1523999" y="5840489"/>
            <a:ext cx="8363486" cy="937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C838DA-A346-485D-8D68-F54B3CF13B6A}"/>
              </a:ext>
            </a:extLst>
          </p:cNvPr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2" r="8535"/>
          <a:stretch/>
        </p:blipFill>
        <p:spPr bwMode="auto">
          <a:xfrm>
            <a:off x="8153400" y="5837568"/>
            <a:ext cx="2587952" cy="9370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9A2850-618D-4741-9457-0F79253D956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06040722"/>
              </p:ext>
            </p:extLst>
          </p:nvPr>
        </p:nvGraphicFramePr>
        <p:xfrm>
          <a:off x="8614879" y="6448616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46FBB-42F1-4240-AFA5-F54BA7E644EC}"/>
              </a:ext>
            </a:extLst>
          </p:cNvPr>
          <p:cNvSpPr txBox="1">
            <a:spLocks/>
          </p:cNvSpPr>
          <p:nvPr userDrawn="1"/>
        </p:nvSpPr>
        <p:spPr>
          <a:xfrm>
            <a:off x="10213810" y="6466316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8BF8764E-919D-4FF1-B9C1-4F64A5AB50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E61A2A-A924-49B0-9433-0FCD3D5333F9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62EC49C9-A873-4844-941D-0196E2A764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250E956-660A-4CA8-9FCD-B084D948E6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4A6D72F-D5D8-40ED-8A86-6B759318CC6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0C5892-9567-4FE6-A0F8-BFF667F86306}"/>
              </a:ext>
            </a:extLst>
          </p:cNvPr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8" r="63144"/>
          <a:stretch/>
        </p:blipFill>
        <p:spPr bwMode="auto">
          <a:xfrm>
            <a:off x="1907773" y="5905727"/>
            <a:ext cx="2983404" cy="78364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DA09B1-383F-4E69-AAE0-D44239989B21}"/>
              </a:ext>
            </a:extLst>
          </p:cNvPr>
          <p:cNvSpPr/>
          <p:nvPr userDrawn="1"/>
        </p:nvSpPr>
        <p:spPr>
          <a:xfrm>
            <a:off x="1481001" y="5922984"/>
            <a:ext cx="1082880" cy="820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4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9F6F9E-A9CB-4AE6-935D-CE5142845EE7}"/>
              </a:ext>
            </a:extLst>
          </p:cNvPr>
          <p:cNvSpPr/>
          <p:nvPr userDrawn="1"/>
        </p:nvSpPr>
        <p:spPr>
          <a:xfrm>
            <a:off x="-255917" y="-50306"/>
            <a:ext cx="12447917" cy="1740994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01F1C6-5873-435F-AF47-8734DF000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8FC290-82EA-4A3D-93DA-AEBD9950B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296080"/>
          </a:xfrm>
        </p:spPr>
        <p:txBody>
          <a:bodyPr vert="eaVert"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17DA3F-7B3A-4C21-ABDC-197C909DE92A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3" r="8240"/>
          <a:stretch/>
        </p:blipFill>
        <p:spPr bwMode="auto">
          <a:xfrm>
            <a:off x="5305424" y="6121705"/>
            <a:ext cx="6048376" cy="65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9F8690-83E4-40DB-B0C8-187B7EC58B5B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141D61-06CA-464D-A5D8-B72977F9CFB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02640661"/>
              </p:ext>
            </p:extLst>
          </p:nvPr>
        </p:nvGraphicFramePr>
        <p:xfrm>
          <a:off x="8814388" y="6455764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92BA4A-9A8F-446E-BEEA-2B086393FAF7}"/>
              </a:ext>
            </a:extLst>
          </p:cNvPr>
          <p:cNvSpPr txBox="1">
            <a:spLocks/>
          </p:cNvSpPr>
          <p:nvPr userDrawn="1"/>
        </p:nvSpPr>
        <p:spPr>
          <a:xfrm>
            <a:off x="10418552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8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14CD37-A6D0-48DF-8322-01E231FDC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3E461-6119-4EF7-8C3C-EAF967C67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397BD3-2275-4BF2-917C-BA1D6DD5E92C}"/>
              </a:ext>
            </a:extLst>
          </p:cNvPr>
          <p:cNvSpPr/>
          <p:nvPr userDrawn="1"/>
        </p:nvSpPr>
        <p:spPr>
          <a:xfrm>
            <a:off x="-9526" y="-50306"/>
            <a:ext cx="12201525" cy="1740994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C2334-B9D9-461D-9062-EEE0E9416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3259E-57FF-4DFC-B70B-D57421FC3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47850"/>
            <a:ext cx="10515600" cy="4273855"/>
          </a:xfrm>
        </p:spPr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1414A2-0990-4015-A8A1-F063865F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9058" y="6330560"/>
            <a:ext cx="414067" cy="365125"/>
          </a:xfrm>
        </p:spPr>
        <p:txBody>
          <a:bodyPr/>
          <a:lstStyle/>
          <a:p>
            <a:fld id="{E4A6D72F-D5D8-40ED-8A86-6B759318CC6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951521-7928-496B-818E-831C0E7049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 r="8555"/>
          <a:stretch/>
        </p:blipFill>
        <p:spPr>
          <a:xfrm>
            <a:off x="6901132" y="6121705"/>
            <a:ext cx="4458420" cy="6935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0AB249-9188-4A0C-87F4-F294530490A1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838200" y="6124847"/>
            <a:ext cx="5844398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005EF3-2382-4623-A247-2F84692BD60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82401570"/>
              </p:ext>
            </p:extLst>
          </p:nvPr>
        </p:nvGraphicFramePr>
        <p:xfrm>
          <a:off x="9347992" y="6450098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292F81F-D4E1-4532-B1CF-2C6A99F0CC8E}"/>
              </a:ext>
            </a:extLst>
          </p:cNvPr>
          <p:cNvSpPr txBox="1">
            <a:spLocks/>
          </p:cNvSpPr>
          <p:nvPr userDrawn="1"/>
        </p:nvSpPr>
        <p:spPr>
          <a:xfrm>
            <a:off x="10939733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D342C3-603B-4BBF-982B-F092085FBEDB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1136650" y="6126048"/>
            <a:ext cx="5844398" cy="6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6DD376-8B75-4C06-A4A0-1EA9A2C781B6}"/>
              </a:ext>
            </a:extLst>
          </p:cNvPr>
          <p:cNvSpPr/>
          <p:nvPr userDrawn="1"/>
        </p:nvSpPr>
        <p:spPr>
          <a:xfrm>
            <a:off x="704850" y="6180214"/>
            <a:ext cx="952500" cy="635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6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53C7D4-2B21-43C1-8A1D-82CD8460A5ED}"/>
              </a:ext>
            </a:extLst>
          </p:cNvPr>
          <p:cNvSpPr/>
          <p:nvPr userDrawn="1"/>
        </p:nvSpPr>
        <p:spPr>
          <a:xfrm>
            <a:off x="-255917" y="-50306"/>
            <a:ext cx="12447917" cy="6139956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98EF73-9546-483D-9EAD-DFB6329625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D0917-E86B-442A-882B-336824D59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DF763E-1509-4515-BAFA-E814BDB60D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 r="8301"/>
          <a:stretch/>
        </p:blipFill>
        <p:spPr>
          <a:xfrm>
            <a:off x="6830680" y="6121705"/>
            <a:ext cx="4516769" cy="693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702010-605F-4CF2-9B41-A3AB74BFE820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9C2779-491C-4D47-959D-0BC7B0C2D78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05833679"/>
              </p:ext>
            </p:extLst>
          </p:nvPr>
        </p:nvGraphicFramePr>
        <p:xfrm>
          <a:off x="9335054" y="6450098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98493A-4534-4CA0-871E-2133AF8DA10C}"/>
              </a:ext>
            </a:extLst>
          </p:cNvPr>
          <p:cNvSpPr txBox="1">
            <a:spLocks/>
          </p:cNvSpPr>
          <p:nvPr userDrawn="1"/>
        </p:nvSpPr>
        <p:spPr>
          <a:xfrm>
            <a:off x="10933382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92594-4F40-4A92-BAF4-8A3913445AA3}"/>
              </a:ext>
            </a:extLst>
          </p:cNvPr>
          <p:cNvSpPr/>
          <p:nvPr userDrawn="1"/>
        </p:nvSpPr>
        <p:spPr>
          <a:xfrm>
            <a:off x="-255917" y="-50306"/>
            <a:ext cx="12447917" cy="1740994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02AD6-4433-4D36-B5CB-B18AB9DAD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07EE7-D66A-4C98-A355-90546EA8E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Bookman Old Style" panose="0205060405050502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DB268-2C49-45FC-9159-62EEC31A8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16630"/>
          </a:xfrm>
        </p:spPr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C5F13D-BCF4-4ECC-B0F0-F466F65960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Bookman Old Style" panose="0205060405050502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DB6016-D228-427A-AFA2-964C4988A4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16630"/>
          </a:xfrm>
        </p:spPr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57829B-690A-4463-A5BB-7AEA27A71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 r="7634"/>
          <a:stretch/>
        </p:blipFill>
        <p:spPr>
          <a:xfrm>
            <a:off x="6830680" y="6121705"/>
            <a:ext cx="4521531" cy="6935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BFF133-89B5-4303-8136-98289A3E47BF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5DA6E9B-037E-4BE6-94BC-D7E4CC44402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91282757"/>
              </p:ext>
            </p:extLst>
          </p:nvPr>
        </p:nvGraphicFramePr>
        <p:xfrm>
          <a:off x="9376520" y="6485974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A38C92A-BD09-4754-B80A-5D640BAC3BBA}"/>
              </a:ext>
            </a:extLst>
          </p:cNvPr>
          <p:cNvSpPr txBox="1">
            <a:spLocks/>
          </p:cNvSpPr>
          <p:nvPr userDrawn="1"/>
        </p:nvSpPr>
        <p:spPr>
          <a:xfrm>
            <a:off x="10981126" y="6492875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3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30C94E-ED3C-4F20-9899-C61DF744B6FF}"/>
              </a:ext>
            </a:extLst>
          </p:cNvPr>
          <p:cNvSpPr/>
          <p:nvPr userDrawn="1"/>
        </p:nvSpPr>
        <p:spPr>
          <a:xfrm>
            <a:off x="-255917" y="-50306"/>
            <a:ext cx="12447917" cy="1740994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32C01-57AC-453B-9EED-B9D27B0C7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6AC9F-A847-4C72-95ED-89DCAF2B3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96080"/>
          </a:xfrm>
        </p:spPr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667CE-1F52-4D9D-A199-7BD1A607B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96080"/>
          </a:xfrm>
        </p:spPr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0DBDC4-E0E5-4AF9-8C81-A8AD81AAC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 r="7727"/>
          <a:stretch/>
        </p:blipFill>
        <p:spPr>
          <a:xfrm>
            <a:off x="6830680" y="6121705"/>
            <a:ext cx="4523120" cy="6935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A25B3F-B379-4E88-86E0-AD8FD37F8D0B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DAF1CF-7428-494B-AF10-0F925FD4FEF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18920277"/>
              </p:ext>
            </p:extLst>
          </p:nvPr>
        </p:nvGraphicFramePr>
        <p:xfrm>
          <a:off x="9462292" y="6439224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74CDE-B98C-4A71-BA38-9D76260055C0}"/>
              </a:ext>
            </a:extLst>
          </p:cNvPr>
          <p:cNvSpPr txBox="1">
            <a:spLocks/>
          </p:cNvSpPr>
          <p:nvPr userDrawn="1"/>
        </p:nvSpPr>
        <p:spPr>
          <a:xfrm>
            <a:off x="11064820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5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5CB6B0-A75E-4939-86A7-36245F451189}"/>
              </a:ext>
            </a:extLst>
          </p:cNvPr>
          <p:cNvSpPr/>
          <p:nvPr userDrawn="1"/>
        </p:nvSpPr>
        <p:spPr>
          <a:xfrm>
            <a:off x="-255917" y="-50306"/>
            <a:ext cx="12447917" cy="1740994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03EF73-A06A-414F-B3EE-1AEA23E64D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0A343E-79DD-428D-8619-26D22DFF1C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 r="8301"/>
          <a:stretch/>
        </p:blipFill>
        <p:spPr>
          <a:xfrm>
            <a:off x="6830680" y="6121705"/>
            <a:ext cx="4340527" cy="693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1BA03F-55B9-4BAB-BC51-67712B6980A4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35B5BDE-732C-43E9-8620-6527A9FCED2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56701642"/>
              </p:ext>
            </p:extLst>
          </p:nvPr>
        </p:nvGraphicFramePr>
        <p:xfrm>
          <a:off x="9182651" y="6459838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BE6DCC2-C59F-46CD-8B0A-2E4BF91AA6B2}"/>
              </a:ext>
            </a:extLst>
          </p:cNvPr>
          <p:cNvSpPr txBox="1">
            <a:spLocks/>
          </p:cNvSpPr>
          <p:nvPr userDrawn="1"/>
        </p:nvSpPr>
        <p:spPr>
          <a:xfrm>
            <a:off x="10775729" y="6454417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5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5B3337-857B-4BDE-86D2-386B53A79621}"/>
              </a:ext>
            </a:extLst>
          </p:cNvPr>
          <p:cNvSpPr/>
          <p:nvPr userDrawn="1"/>
        </p:nvSpPr>
        <p:spPr>
          <a:xfrm>
            <a:off x="-255917" y="0"/>
            <a:ext cx="12447917" cy="4546154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4C8053-B688-4AE7-907D-86BA490682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/>
          <a:stretch/>
        </p:blipFill>
        <p:spPr>
          <a:xfrm>
            <a:off x="6830680" y="6121705"/>
            <a:ext cx="4517367" cy="693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BE8722-3716-4492-9692-E96ABE3A98C9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507BE1-7E47-4482-BBA7-AA52084062E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02640661"/>
              </p:ext>
            </p:extLst>
          </p:nvPr>
        </p:nvGraphicFramePr>
        <p:xfrm>
          <a:off x="8814388" y="6455764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A849F03-A332-42CE-A4F7-2E0EADAD3EA4}"/>
              </a:ext>
            </a:extLst>
          </p:cNvPr>
          <p:cNvSpPr txBox="1">
            <a:spLocks/>
          </p:cNvSpPr>
          <p:nvPr userDrawn="1"/>
        </p:nvSpPr>
        <p:spPr>
          <a:xfrm>
            <a:off x="10418552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AABF0B-B6FD-4545-A72B-3135F7D904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0748" t="18795" r="5180" b="7564"/>
          <a:stretch/>
        </p:blipFill>
        <p:spPr>
          <a:xfrm>
            <a:off x="0" y="-60960"/>
            <a:ext cx="12192000" cy="692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3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35280C1-1489-411E-A38D-E8E6DBE3F24C}"/>
              </a:ext>
            </a:extLst>
          </p:cNvPr>
          <p:cNvSpPr/>
          <p:nvPr userDrawn="1"/>
        </p:nvSpPr>
        <p:spPr>
          <a:xfrm>
            <a:off x="-255916" y="-50306"/>
            <a:ext cx="5439104" cy="2107706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F5C7A-5A10-43B1-8DD8-DDAC0292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42268-8690-48F0-83ED-6BDD4FAA7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Bookman Old Style" panose="02050604050505020204" pitchFamily="18" charset="0"/>
              </a:defRPr>
            </a:lvl1pPr>
            <a:lvl2pPr>
              <a:defRPr sz="2800">
                <a:latin typeface="Bookman Old Style" panose="02050604050505020204" pitchFamily="18" charset="0"/>
              </a:defRPr>
            </a:lvl2pPr>
            <a:lvl3pPr>
              <a:defRPr sz="2400">
                <a:latin typeface="Bookman Old Style" panose="02050604050505020204" pitchFamily="18" charset="0"/>
              </a:defRPr>
            </a:lvl3pPr>
            <a:lvl4pPr>
              <a:defRPr sz="2000">
                <a:latin typeface="Bookman Old Style" panose="02050604050505020204" pitchFamily="18" charset="0"/>
              </a:defRPr>
            </a:lvl4pPr>
            <a:lvl5pPr>
              <a:defRPr sz="2000">
                <a:latin typeface="Bookman Old Style" panose="0205060405050502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55F37C-C99F-41AF-94D1-EA766BC443CC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3" r="8240"/>
          <a:stretch/>
        </p:blipFill>
        <p:spPr bwMode="auto">
          <a:xfrm>
            <a:off x="5305424" y="6121705"/>
            <a:ext cx="6048376" cy="6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62DCA-5D02-4EC3-94E6-9FCCF3EB4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Bookman Old Style" panose="0205060405050502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123025-CF35-46DA-94D9-8843EC9E6F5F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561051-7801-415F-BA6A-F3092A279A4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02640661"/>
              </p:ext>
            </p:extLst>
          </p:nvPr>
        </p:nvGraphicFramePr>
        <p:xfrm>
          <a:off x="8814388" y="6455764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63031-3624-4286-B50F-FB2777677955}"/>
              </a:ext>
            </a:extLst>
          </p:cNvPr>
          <p:cNvSpPr txBox="1">
            <a:spLocks/>
          </p:cNvSpPr>
          <p:nvPr userDrawn="1"/>
        </p:nvSpPr>
        <p:spPr>
          <a:xfrm>
            <a:off x="10418552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CA384E-C222-4D62-B4A4-2A02A702E442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1136650" y="6126048"/>
            <a:ext cx="5844398" cy="6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52FA44-0B67-413C-A8CE-27F1997D8FBE}"/>
              </a:ext>
            </a:extLst>
          </p:cNvPr>
          <p:cNvSpPr/>
          <p:nvPr userDrawn="1"/>
        </p:nvSpPr>
        <p:spPr>
          <a:xfrm>
            <a:off x="704850" y="6180214"/>
            <a:ext cx="952500" cy="635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6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25F8A5-A392-434F-8C58-95603D7085A3}"/>
              </a:ext>
            </a:extLst>
          </p:cNvPr>
          <p:cNvSpPr/>
          <p:nvPr userDrawn="1"/>
        </p:nvSpPr>
        <p:spPr>
          <a:xfrm>
            <a:off x="-255916" y="-50306"/>
            <a:ext cx="5439104" cy="2107706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18F05-C9EC-4D76-96DA-55FFBE076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922A36-F9B7-4010-8E96-624CA16FD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92C17-8901-4CB9-B051-477BB1769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Bookman Old Style" panose="0205060405050502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21D11C-78FB-4354-AD73-50A9B9AF2CEE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3" r="8240"/>
          <a:stretch/>
        </p:blipFill>
        <p:spPr bwMode="auto">
          <a:xfrm>
            <a:off x="5305424" y="6121705"/>
            <a:ext cx="6048376" cy="65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3511D9-BF0E-47F0-9471-6EF44EA53FB9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215EB6-F94A-489C-A058-65516DDAF54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02640661"/>
              </p:ext>
            </p:extLst>
          </p:nvPr>
        </p:nvGraphicFramePr>
        <p:xfrm>
          <a:off x="8814388" y="6455764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5F3F1-8B45-4D78-B082-82D3808260D9}"/>
              </a:ext>
            </a:extLst>
          </p:cNvPr>
          <p:cNvSpPr txBox="1">
            <a:spLocks/>
          </p:cNvSpPr>
          <p:nvPr userDrawn="1"/>
        </p:nvSpPr>
        <p:spPr>
          <a:xfrm>
            <a:off x="10418552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01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CCF0F-3F45-471D-ACAC-E5B0AD87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9771F-D520-4C00-9BCD-18A7F83DA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E1BB5-05AE-4E9B-B9F0-714A90E44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61A2A-A924-49B0-9433-0FCD3D5333F9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7FF29-AE11-4062-A8D4-A1CCAF0B5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08604-D03B-4DB5-86DB-9F09EF259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6D72F-D5D8-40ED-8A86-6B759318C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epedbatanes.ph/projectclick.ph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012C8-2D8F-48CA-AE6D-80D45A3DC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6625" y="1664899"/>
            <a:ext cx="8178800" cy="2340664"/>
          </a:xfrm>
        </p:spPr>
        <p:txBody>
          <a:bodyPr>
            <a:normAutofit/>
          </a:bodyPr>
          <a:lstStyle/>
          <a:p>
            <a:r>
              <a:rPr lang="en-US" dirty="0"/>
              <a:t>Technology Resources Improvement Plan</a:t>
            </a:r>
          </a:p>
        </p:txBody>
      </p:sp>
    </p:spTree>
    <p:extLst>
      <p:ext uri="{BB962C8B-B14F-4D97-AF65-F5344CB8AC3E}">
        <p14:creationId xmlns:p14="http://schemas.microsoft.com/office/powerpoint/2010/main" val="907470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60004-84F5-1E70-20FB-F433E585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DepED</a:t>
            </a:r>
            <a:r>
              <a:rPr lang="en-US" dirty="0"/>
              <a:t>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B39F5-572E-8F23-A82D-31B514CAE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Office Memorandum</a:t>
            </a:r>
          </a:p>
          <a:p>
            <a:pPr lvl="1"/>
            <a:r>
              <a:rPr lang="en-US" dirty="0"/>
              <a:t>disseminates instructions or information on officials, personnel, and staff of the school. </a:t>
            </a:r>
          </a:p>
          <a:p>
            <a:pPr lvl="1"/>
            <a:r>
              <a:rPr lang="en-US" dirty="0"/>
              <a:t>Its concerns are usually limited the school. </a:t>
            </a:r>
          </a:p>
          <a:p>
            <a:pPr lvl="1"/>
            <a:r>
              <a:rPr lang="en-US" dirty="0"/>
              <a:t>It is signed by the School Head.</a:t>
            </a:r>
          </a:p>
          <a:p>
            <a:pPr lvl="1"/>
            <a:r>
              <a:rPr lang="en-US" dirty="0"/>
              <a:t>Its application is usually short-term or temporary. </a:t>
            </a:r>
          </a:p>
        </p:txBody>
      </p:sp>
    </p:spTree>
    <p:extLst>
      <p:ext uri="{BB962C8B-B14F-4D97-AF65-F5344CB8AC3E}">
        <p14:creationId xmlns:p14="http://schemas.microsoft.com/office/powerpoint/2010/main" val="2119461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BC060-4E8F-D93F-376B-3FFD4506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6D378-F0C7-291E-652A-7F7269ACA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School Memorandum</a:t>
            </a:r>
          </a:p>
          <a:p>
            <a:pPr lvl="1"/>
            <a:r>
              <a:rPr lang="en-US" dirty="0"/>
              <a:t>similar to a DepEd Memorandum but is addressed to all personnel and/or stakeholders within the School.</a:t>
            </a:r>
          </a:p>
          <a:p>
            <a:pPr lvl="1"/>
            <a:r>
              <a:rPr lang="en-US" dirty="0"/>
              <a:t> It is signed by the School Head.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41267-357D-F430-215D-76F8FA80B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86" y="3849962"/>
            <a:ext cx="10402752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72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865AA-0B73-34C8-ABA6-2B768ECC7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87718-F7BA-EA68-010C-A03833515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DepED</a:t>
            </a:r>
            <a:r>
              <a:rPr lang="en-US" dirty="0"/>
              <a:t> Memorandum</a:t>
            </a:r>
          </a:p>
          <a:p>
            <a:pPr lvl="1"/>
            <a:r>
              <a:rPr lang="en-US" dirty="0"/>
              <a:t>provide the detailed procedures for implementing established </a:t>
            </a:r>
            <a:r>
              <a:rPr lang="en-US" dirty="0" err="1"/>
              <a:t>aws</a:t>
            </a:r>
            <a:r>
              <a:rPr lang="en-US" dirty="0"/>
              <a:t> or policies of DepEd or other government agencies. It is signed by the Secretary as it is department-wide in scope. </a:t>
            </a:r>
          </a:p>
          <a:p>
            <a:pPr lvl="1"/>
            <a:r>
              <a:rPr lang="en-US" dirty="0"/>
              <a:t>DMs disseminates instructions, information, or related matters, including: </a:t>
            </a:r>
          </a:p>
          <a:p>
            <a:pPr lvl="2"/>
            <a:r>
              <a:rPr lang="en-US" dirty="0"/>
              <a:t>a.	creation of committees or task forces;</a:t>
            </a:r>
          </a:p>
          <a:p>
            <a:pPr lvl="2"/>
            <a:r>
              <a:rPr lang="en-US" dirty="0"/>
              <a:t>b.	submission of lists or reports;</a:t>
            </a:r>
          </a:p>
          <a:p>
            <a:pPr lvl="2"/>
            <a:r>
              <a:rPr lang="en-US" dirty="0"/>
              <a:t>c.	announcement of celebrations, surveys, holidays, examinations, contests, or results thereof;</a:t>
            </a:r>
          </a:p>
          <a:p>
            <a:pPr lvl="2"/>
            <a:r>
              <a:rPr lang="en-US" dirty="0"/>
              <a:t>d.	conference or seminars conducted by the bureaus, centers, services, units, and divisions; and</a:t>
            </a:r>
          </a:p>
          <a:p>
            <a:pPr lvl="2"/>
            <a:r>
              <a:rPr lang="en-US" dirty="0"/>
              <a:t>e.	reiteration of regulations or laws issued by other agencies and departments.</a:t>
            </a:r>
          </a:p>
        </p:txBody>
      </p:sp>
    </p:spTree>
    <p:extLst>
      <p:ext uri="{BB962C8B-B14F-4D97-AF65-F5344CB8AC3E}">
        <p14:creationId xmlns:p14="http://schemas.microsoft.com/office/powerpoint/2010/main" val="3508068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6D19D-D3F4-D3D4-2F3A-51CBD0666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-83386"/>
            <a:ext cx="10515600" cy="1325563"/>
          </a:xfrm>
        </p:spPr>
        <p:txBody>
          <a:bodyPr/>
          <a:lstStyle/>
          <a:p>
            <a:r>
              <a:rPr lang="en-US" dirty="0"/>
              <a:t>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BF51D-AD14-4B28-3C25-34CA1FCE2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25E1A4-D2C2-0F0D-C683-1864DAC83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1" t="20855" r="28541" b="44478"/>
          <a:stretch/>
        </p:blipFill>
        <p:spPr>
          <a:xfrm>
            <a:off x="1339144" y="989236"/>
            <a:ext cx="9190892" cy="487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18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84C15-F34A-CF92-3F05-9171571E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Templates can be downloaded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F1DC9-E78A-CBEF-18E5-3701EA245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http://depedbatanes.ph/projectclick.php</a:t>
            </a:r>
            <a:endParaRPr lang="en-US" dirty="0"/>
          </a:p>
          <a:p>
            <a:pPr lvl="1"/>
            <a:r>
              <a:rPr lang="en-US" dirty="0"/>
              <a:t>Office Order</a:t>
            </a:r>
          </a:p>
          <a:p>
            <a:pPr lvl="1"/>
            <a:r>
              <a:rPr lang="en-US" dirty="0"/>
              <a:t>Office Memorandum</a:t>
            </a:r>
          </a:p>
          <a:p>
            <a:pPr lvl="1"/>
            <a:r>
              <a:rPr lang="en-US" dirty="0"/>
              <a:t>School Memorandum</a:t>
            </a:r>
          </a:p>
          <a:p>
            <a:pPr lvl="1"/>
            <a:r>
              <a:rPr lang="en-US" dirty="0"/>
              <a:t>Attendance Sheets</a:t>
            </a:r>
          </a:p>
          <a:p>
            <a:pPr lvl="1"/>
            <a:r>
              <a:rPr lang="en-US" dirty="0"/>
              <a:t>Minutes of Meetings</a:t>
            </a:r>
          </a:p>
        </p:txBody>
      </p:sp>
    </p:spTree>
    <p:extLst>
      <p:ext uri="{BB962C8B-B14F-4D97-AF65-F5344CB8AC3E}">
        <p14:creationId xmlns:p14="http://schemas.microsoft.com/office/powerpoint/2010/main" val="3917904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6BED9C-8285-A457-5B7F-478D573C4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177" y="2069432"/>
            <a:ext cx="5776823" cy="1878178"/>
          </a:xfrm>
        </p:spPr>
        <p:txBody>
          <a:bodyPr/>
          <a:lstStyle/>
          <a:p>
            <a:r>
              <a:rPr lang="en-US" dirty="0"/>
              <a:t>School Committees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08344C0-C753-7769-A3E0-8C9416A625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64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3E4E3-E807-0C22-6001-2B835610A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1B66728-762F-5CB5-B429-24BBD7872F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685978"/>
              </p:ext>
            </p:extLst>
          </p:nvPr>
        </p:nvGraphicFramePr>
        <p:xfrm>
          <a:off x="173965" y="294640"/>
          <a:ext cx="11859885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3295">
                  <a:extLst>
                    <a:ext uri="{9D8B030D-6E8A-4147-A177-3AD203B41FA5}">
                      <a16:colId xmlns:a16="http://schemas.microsoft.com/office/drawing/2014/main" val="3719850131"/>
                    </a:ext>
                  </a:extLst>
                </a:gridCol>
                <a:gridCol w="5264390">
                  <a:extLst>
                    <a:ext uri="{9D8B030D-6E8A-4147-A177-3AD203B41FA5}">
                      <a16:colId xmlns:a16="http://schemas.microsoft.com/office/drawing/2014/main" val="928687187"/>
                    </a:ext>
                  </a:extLst>
                </a:gridCol>
                <a:gridCol w="2642200">
                  <a:extLst>
                    <a:ext uri="{9D8B030D-6E8A-4147-A177-3AD203B41FA5}">
                      <a16:colId xmlns:a16="http://schemas.microsoft.com/office/drawing/2014/main" val="985123470"/>
                    </a:ext>
                  </a:extLst>
                </a:gridCol>
              </a:tblGrid>
              <a:tr h="6630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School Committees/</a:t>
                      </a:r>
                    </a:p>
                    <a:p>
                      <a:pPr algn="ctr"/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Associations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Legal Basis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When to Organize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905494"/>
                  </a:ext>
                </a:extLst>
              </a:tr>
              <a:tr h="123964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School Governing Council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RA 9155, SGC manual, </a:t>
                      </a:r>
                    </a:p>
                    <a:p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DO 026, s. 2022 9Implementing Guidelines on the Establishment of School Governance Council)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Start of the School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188981"/>
                  </a:ext>
                </a:extLst>
              </a:tr>
              <a:tr h="123964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School Planning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DepEd Order 44, s. 2015 (Guidelines on the Enhanced School Improvement Planning SIP) Process and the School Report Card (SRC)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Yearly (Fiscal Year)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687051"/>
                  </a:ext>
                </a:extLst>
              </a:tr>
              <a:tr h="123964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Parent-Teacher’s Association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Bookman Old Style" panose="02050604050505020204" pitchFamily="18" charset="0"/>
                        </a:rPr>
                        <a:t>DepED</a:t>
                      </a:r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 Order No. 13, s. 2022 (Omnibus Guidelines on the Regulation of Operations of Parent-Teacher Associations)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Start of the School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306729"/>
                  </a:ext>
                </a:extLst>
              </a:tr>
              <a:tr h="181622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Child Protection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DO 40, s. 2012 9 (</a:t>
                      </a:r>
                      <a:r>
                        <a:rPr lang="en-US" sz="2000" dirty="0" err="1">
                          <a:latin typeface="Bookman Old Style" panose="02050604050505020204" pitchFamily="18" charset="0"/>
                        </a:rPr>
                        <a:t>DepED</a:t>
                      </a:r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 Child Protection Policy), DO 55, s. 2013 (Implementing Rules and Regulations (IRR) of Republic Act (RA) No. 10627 Other wise Known as the Anti-Bullying Act of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Start of the School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652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225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3E4E3-E807-0C22-6001-2B835610A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1B66728-762F-5CB5-B429-24BBD7872F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011423"/>
              </p:ext>
            </p:extLst>
          </p:nvPr>
        </p:nvGraphicFramePr>
        <p:xfrm>
          <a:off x="166057" y="152400"/>
          <a:ext cx="11859885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3295">
                  <a:extLst>
                    <a:ext uri="{9D8B030D-6E8A-4147-A177-3AD203B41FA5}">
                      <a16:colId xmlns:a16="http://schemas.microsoft.com/office/drawing/2014/main" val="3719850131"/>
                    </a:ext>
                  </a:extLst>
                </a:gridCol>
                <a:gridCol w="4940540">
                  <a:extLst>
                    <a:ext uri="{9D8B030D-6E8A-4147-A177-3AD203B41FA5}">
                      <a16:colId xmlns:a16="http://schemas.microsoft.com/office/drawing/2014/main" val="928687187"/>
                    </a:ext>
                  </a:extLst>
                </a:gridCol>
                <a:gridCol w="2966050">
                  <a:extLst>
                    <a:ext uri="{9D8B030D-6E8A-4147-A177-3AD203B41FA5}">
                      <a16:colId xmlns:a16="http://schemas.microsoft.com/office/drawing/2014/main" val="9851234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School Committees/</a:t>
                      </a:r>
                    </a:p>
                    <a:p>
                      <a:pPr algn="ctr"/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Associations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Legal Basis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When to Organize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905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Supreme Students Council/Supreme Pupils Council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DO 47, s. 2014 (Constitution and By-Laws of the Supreme Pupil Government and Supreme Student Government in Elementary and Secondary Schools), DO 34, s. 2008 (Mandated Thrusts, programs and activities of the Supreme Student 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Start of the School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464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Project Teams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DepEd Order 44, s. 2015 (Guidelines on the Enhanced School Improvement Planning 9SIP) Process and the School Report Card (SRC)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Yearly (Fiscal Year)</a:t>
                      </a:r>
                    </a:p>
                    <a:p>
                      <a:endParaRPr lang="en-US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992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Project Monitoring Teams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DepEd Order 44, s. 2015 (Guidelines on the Enhanced School Improvement Planning 9SIP) Process and the School Report Card (SRC)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Yearly (Fiscal Year)</a:t>
                      </a:r>
                    </a:p>
                    <a:p>
                      <a:endParaRPr lang="en-US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73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School-Faculty Association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Depends on the set schedule and by-laws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077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332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CB8A6-947D-43C1-5965-22CECAACC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26, s. 2022</a:t>
            </a:r>
            <a:br>
              <a:rPr lang="en-US" dirty="0"/>
            </a:br>
            <a:r>
              <a:rPr lang="en-US" dirty="0"/>
              <a:t>Implementing Guidelines on the Establishment of School Governance Council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D75DC-F7AE-CD02-E05D-1FA1874857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98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5BFAB9-9BD5-0B7C-94BB-3C8F71BD0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4BD663-49FD-F6E6-AC34-491F1294F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1D130A-119A-D9AB-2E29-0061C190A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72" y="254001"/>
            <a:ext cx="12022228" cy="575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E474C-AAFC-C4D6-6C67-B86C6348F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CC2BF-2E5C-9D71-E4E1-632A7D950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202124"/>
                </a:solidFill>
                <a:effectLst/>
              </a:rPr>
              <a:t>A technology plan is not simply a plan for what technology should be purchased and when it should be upgraded. </a:t>
            </a: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</a:rPr>
              <a:t>It is a mechanism </a:t>
            </a:r>
            <a:r>
              <a:rPr lang="en-US" b="1" i="0" dirty="0">
                <a:solidFill>
                  <a:srgbClr val="202124"/>
                </a:solidFill>
                <a:effectLst/>
              </a:rPr>
              <a:t>to help prioritize and budget for the technology tools that are most important for achieving organizational goals</a:t>
            </a:r>
            <a:r>
              <a:rPr lang="en-US" b="0" i="0" dirty="0">
                <a:solidFill>
                  <a:srgbClr val="202124"/>
                </a:solidFill>
                <a:effectLst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61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606ED-6223-3CA9-9E0B-045889948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Purpose of the School Governance Council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2BD9C-F1D7-954E-B66B-215B8261E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66310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en-US" sz="1800" dirty="0"/>
              <a:t>The SGC shall function as a structure for shared governance and a feedback mechanism at the school level. However, the SGC </a:t>
            </a:r>
            <a:r>
              <a:rPr lang="en-US" sz="1800" b="1" dirty="0"/>
              <a:t>shall not manage the school and shall not have a separate and distinct juridical personality apart from the school. </a:t>
            </a:r>
          </a:p>
          <a:p>
            <a:pPr>
              <a:lnSpc>
                <a:spcPct val="170000"/>
              </a:lnSpc>
            </a:pPr>
            <a:r>
              <a:rPr lang="en-US" sz="1800" dirty="0"/>
              <a:t>The SGC shall not replace the Parents Teacher Association (PTA), Supreme Pupil/Student Government, School Planning Team (SPT), Alumni Association, Child Protection Committee (CPC), and other existing school committees/associations/organizations, but shall strengthen the school by synergizing the work of PTA, Supreme Pupil/Student Government, SPT, and Alumni Association, CPC with the efforts of other committees/associations/organizations in the school through shared governance, shared commitment, and shared accountability. </a:t>
            </a:r>
          </a:p>
        </p:txBody>
      </p:sp>
    </p:spTree>
    <p:extLst>
      <p:ext uri="{BB962C8B-B14F-4D97-AF65-F5344CB8AC3E}">
        <p14:creationId xmlns:p14="http://schemas.microsoft.com/office/powerpoint/2010/main" val="2816733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5D26C-4858-703C-1EBE-3F5A5444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Purpose of the School Governance Council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432B4-9724-27FC-0420-3ABBA2B76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4502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b="1" dirty="0"/>
              <a:t>As a structure for shared governance</a:t>
            </a:r>
            <a:r>
              <a:rPr lang="en-US" dirty="0"/>
              <a:t>, the SGC shall be an avenue where the democratic process of consultation with the school's internal and external stakeholders in the decision-making will be observed.</a:t>
            </a:r>
          </a:p>
          <a:p>
            <a:pPr>
              <a:lnSpc>
                <a:spcPct val="170000"/>
              </a:lnSpc>
            </a:pPr>
            <a:r>
              <a:rPr lang="en-US" b="1" dirty="0"/>
              <a:t>As a feedback mechanism</a:t>
            </a:r>
            <a:r>
              <a:rPr lang="en-US" dirty="0"/>
              <a:t>, the SGC shall be a feedback link between the school stakeholders (learners, parents, and other school stakeholders) and school management (school head and personnel) on school performance and service quality. </a:t>
            </a:r>
          </a:p>
          <a:p>
            <a:pPr>
              <a:lnSpc>
                <a:spcPct val="170000"/>
              </a:lnSpc>
            </a:pPr>
            <a:r>
              <a:rPr lang="en-US" dirty="0"/>
              <a:t>The SGC provides a venue for parents, learners, teaching and non-teaching personnel, internal and external stakeholders, and the school head to work together towards continuously improving learning outcomes and ensuring that children's rights are respected, protected, fulfilled, and promoted in a gender-responsive, non­discriminatory, and inclusive physical and social learning environment. </a:t>
            </a:r>
          </a:p>
          <a:p>
            <a:pPr>
              <a:lnSpc>
                <a:spcPct val="170000"/>
              </a:lnSpc>
            </a:pPr>
            <a:r>
              <a:rPr lang="en-US" sz="3800" b="1" dirty="0"/>
              <a:t>two major purposes: structure for shared governance and feedback mechanism. </a:t>
            </a:r>
          </a:p>
        </p:txBody>
      </p:sp>
    </p:spTree>
    <p:extLst>
      <p:ext uri="{BB962C8B-B14F-4D97-AF65-F5344CB8AC3E}">
        <p14:creationId xmlns:p14="http://schemas.microsoft.com/office/powerpoint/2010/main" val="3534926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A66C0-7C8E-B09A-9681-3B6E87FCB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Committees and </a:t>
            </a:r>
            <a:r>
              <a:rPr lang="en-US" dirty="0" err="1"/>
              <a:t>Coordinatorships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9E3D3-A9E9-52DC-2063-B3BCA57BF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Designation through a Memorandum and Terms of Reference which contains the duties and functions connected to the designation</a:t>
            </a:r>
          </a:p>
          <a:p>
            <a:r>
              <a:rPr lang="en-US" dirty="0"/>
              <a:t>Action Plan </a:t>
            </a:r>
          </a:p>
          <a:p>
            <a:r>
              <a:rPr lang="en-US" dirty="0"/>
              <a:t>Quarterly Accomplishment Report</a:t>
            </a:r>
          </a:p>
          <a:p>
            <a:r>
              <a:rPr lang="en-US" dirty="0"/>
              <a:t>Accomplishment Report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183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DDCC8-E2AD-6449-95A4-4CA9B02EE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Coordinatorship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85A7D-8FE0-31EC-31F6-2DCBC315F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ICT Coordinator</a:t>
            </a:r>
          </a:p>
          <a:p>
            <a:r>
              <a:rPr lang="en-US" dirty="0"/>
              <a:t>DRRM Coordinator</a:t>
            </a:r>
          </a:p>
          <a:p>
            <a:r>
              <a:rPr lang="en-US" dirty="0"/>
              <a:t>LR Coordinator</a:t>
            </a:r>
          </a:p>
          <a:p>
            <a:r>
              <a:rPr lang="en-US" dirty="0"/>
              <a:t>LIS/BEIS Coordinator</a:t>
            </a:r>
          </a:p>
        </p:txBody>
      </p:sp>
    </p:spTree>
    <p:extLst>
      <p:ext uri="{BB962C8B-B14F-4D97-AF65-F5344CB8AC3E}">
        <p14:creationId xmlns:p14="http://schemas.microsoft.com/office/powerpoint/2010/main" val="942165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DDCC8-E2AD-6449-95A4-4CA9B02EE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85A7D-8FE0-31EC-31F6-2DCBC315F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School Personnel Selection Board</a:t>
            </a:r>
          </a:p>
          <a:p>
            <a:r>
              <a:rPr lang="en-US" dirty="0"/>
              <a:t>Bids and Awards Committees</a:t>
            </a:r>
          </a:p>
          <a:p>
            <a:r>
              <a:rPr lang="en-US" dirty="0"/>
              <a:t>School Quality Assurance 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80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7840F-D786-420B-9E2D-7FB226A1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2BF31-712C-4EC7-8FA8-3AABA1831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/>
              <a:t>Renew composition every year</a:t>
            </a:r>
          </a:p>
          <a:p>
            <a:r>
              <a:rPr lang="en-PH" dirty="0"/>
              <a:t>Designation must be </a:t>
            </a:r>
            <a:r>
              <a:rPr lang="en-PH" dirty="0" err="1"/>
              <a:t>memorandized</a:t>
            </a:r>
            <a:r>
              <a:rPr lang="en-PH" dirty="0"/>
              <a:t> together with the TOR of each</a:t>
            </a:r>
          </a:p>
          <a:p>
            <a:r>
              <a:rPr lang="en-PH" dirty="0"/>
              <a:t>Child Protection Committee to be included in the Student handbook</a:t>
            </a:r>
          </a:p>
          <a:p>
            <a:endParaRPr lang="en-PH" dirty="0"/>
          </a:p>
          <a:p>
            <a:r>
              <a:rPr lang="en-PH" dirty="0" err="1"/>
              <a:t>Sugge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935494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7840F-D786-420B-9E2D-7FB226A1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How do we document involvement of stakeholders?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2BF31-712C-4EC7-8FA8-3AABA1831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/>
              <a:t>File Memorandum (Designation) together with their TORs</a:t>
            </a:r>
          </a:p>
          <a:p>
            <a:r>
              <a:rPr lang="en-PH" dirty="0"/>
              <a:t>Action Plan with Accomplishment</a:t>
            </a:r>
          </a:p>
          <a:p>
            <a:r>
              <a:rPr lang="en-PH" dirty="0"/>
              <a:t>Minutes of conducted Meetings</a:t>
            </a:r>
          </a:p>
        </p:txBody>
      </p:sp>
    </p:spTree>
    <p:extLst>
      <p:ext uri="{BB962C8B-B14F-4D97-AF65-F5344CB8AC3E}">
        <p14:creationId xmlns:p14="http://schemas.microsoft.com/office/powerpoint/2010/main" val="1646556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63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52993-2549-6033-9476-3EB5A3ABF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E326E-F6F9-9791-BABC-D563E5593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DA8AD-7827-9905-4149-58E698C7E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77" y="99130"/>
            <a:ext cx="11287611" cy="62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82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3EA78-824E-390A-5149-34001164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49187-01AD-C2D4-99CF-6E294ADAA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D5F80A-13B6-F559-00F0-C726311D4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4" y="118916"/>
            <a:ext cx="12192000" cy="600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6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7050-BD76-7BF7-2C45-F4DC7BBD9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00901-EF34-8EBE-A963-DC2AD4A0A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C6ADA-509E-58CF-EDDF-E61C7368B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614"/>
            <a:ext cx="12192000" cy="56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4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012C8-2D8F-48CA-AE6D-80D45A3DC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6240" y="1183831"/>
            <a:ext cx="8178800" cy="3692999"/>
          </a:xfrm>
        </p:spPr>
        <p:txBody>
          <a:bodyPr>
            <a:normAutofit/>
          </a:bodyPr>
          <a:lstStyle/>
          <a:p>
            <a:r>
              <a:rPr lang="en-US" dirty="0"/>
              <a:t>Communication Templates and Establishment of Committees in Schools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4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7840F-D786-420B-9E2D-7FB226A1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Legal Basis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2BF31-712C-4EC7-8FA8-3AABA1831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/>
              <a:t>DM 14, s. 2022 (</a:t>
            </a:r>
            <a:r>
              <a:rPr lang="en-PH" dirty="0" err="1"/>
              <a:t>DepED</a:t>
            </a:r>
            <a:r>
              <a:rPr lang="en-PH" dirty="0"/>
              <a:t> Quality Management System Manual and Procedures and Works Instructions Manual)</a:t>
            </a:r>
          </a:p>
          <a:p>
            <a:r>
              <a:rPr lang="en-PH" dirty="0"/>
              <a:t>ISO 10013:2021: Quality Management System – Guidance for documented information</a:t>
            </a:r>
          </a:p>
          <a:p>
            <a:r>
              <a:rPr lang="en-PH" dirty="0" err="1"/>
              <a:t>DepED</a:t>
            </a:r>
            <a:r>
              <a:rPr lang="en-PH" dirty="0"/>
              <a:t> Order 31, s. 2019 The Department of Education Service Marks and Visual Identity Manual</a:t>
            </a:r>
          </a:p>
          <a:p>
            <a:r>
              <a:rPr lang="en-PH" dirty="0"/>
              <a:t>DepEd Order 30, s. 2019: The Department of Education Manual of Style</a:t>
            </a:r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447737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4FDCE-3B5B-980C-6F11-67A0A10EB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Documented Information in the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662BB-CA84-5577-062B-D31F372F1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DepED</a:t>
            </a:r>
            <a:r>
              <a:rPr lang="en-US" dirty="0"/>
              <a:t> Order</a:t>
            </a:r>
          </a:p>
          <a:p>
            <a:r>
              <a:rPr lang="en-US" dirty="0" err="1"/>
              <a:t>DepED</a:t>
            </a:r>
            <a:r>
              <a:rPr lang="en-US" dirty="0"/>
              <a:t>/Regional/Division/</a:t>
            </a:r>
            <a:r>
              <a:rPr lang="en-US" dirty="0" err="1"/>
              <a:t>Schoool</a:t>
            </a:r>
            <a:r>
              <a:rPr lang="en-US" dirty="0"/>
              <a:t>/Office Memorandum</a:t>
            </a:r>
          </a:p>
          <a:p>
            <a:r>
              <a:rPr lang="en-US" dirty="0"/>
              <a:t>Office Order</a:t>
            </a:r>
          </a:p>
          <a:p>
            <a:r>
              <a:rPr lang="en-US" dirty="0" err="1"/>
              <a:t>DepED</a:t>
            </a:r>
            <a:r>
              <a:rPr lang="en-US" dirty="0"/>
              <a:t> Advisory</a:t>
            </a:r>
          </a:p>
          <a:p>
            <a:r>
              <a:rPr lang="en-US" dirty="0"/>
              <a:t>Forms and Templates</a:t>
            </a:r>
          </a:p>
          <a:p>
            <a:r>
              <a:rPr lang="en-US" dirty="0"/>
              <a:t>QMS Manual</a:t>
            </a:r>
          </a:p>
          <a:p>
            <a:r>
              <a:rPr lang="en-US" dirty="0"/>
              <a:t>PAWIM</a:t>
            </a:r>
          </a:p>
          <a:p>
            <a:r>
              <a:rPr lang="en-US" dirty="0"/>
              <a:t>Planning Documents</a:t>
            </a:r>
          </a:p>
          <a:p>
            <a:r>
              <a:rPr lang="en-US" dirty="0"/>
              <a:t>Operations Manual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238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60004-84F5-1E70-20FB-F433E585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DepED</a:t>
            </a:r>
            <a:r>
              <a:rPr lang="en-US" dirty="0"/>
              <a:t>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B39F5-572E-8F23-A82D-31B514CAE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Office Order</a:t>
            </a:r>
          </a:p>
          <a:p>
            <a:pPr lvl="1"/>
            <a:r>
              <a:rPr lang="en-US" dirty="0"/>
              <a:t>contains operational guidelines, rules, and procedures on matters of internal administration of DepEd's bureaus/services, centers, units, offices, or schools. </a:t>
            </a:r>
          </a:p>
          <a:p>
            <a:pPr lvl="1"/>
            <a:r>
              <a:rPr lang="en-US" dirty="0"/>
              <a:t>It also includes notices of human resource actions or decisions. </a:t>
            </a:r>
          </a:p>
          <a:p>
            <a:pPr lvl="1"/>
            <a:r>
              <a:rPr lang="en-US" dirty="0"/>
              <a:t>Its concerns are usually limited to the school. </a:t>
            </a:r>
          </a:p>
          <a:p>
            <a:pPr lvl="1"/>
            <a:r>
              <a:rPr lang="en-US" dirty="0"/>
              <a:t>It is signed by the School Head</a:t>
            </a:r>
          </a:p>
          <a:p>
            <a:pPr lvl="1"/>
            <a:r>
              <a:rPr lang="en-US" dirty="0"/>
              <a:t>Its application is usually short-term or temporary </a:t>
            </a:r>
          </a:p>
        </p:txBody>
      </p:sp>
    </p:spTree>
    <p:extLst>
      <p:ext uri="{BB962C8B-B14F-4D97-AF65-F5344CB8AC3E}">
        <p14:creationId xmlns:p14="http://schemas.microsoft.com/office/powerpoint/2010/main" val="2490148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A0ECD41-FDEB-4776-9682-6C55AF428B80}" vid="{334E9C85-F5EE-4E1B-911A-156BDF38C4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SDO 2020 Powerpoint Template</Template>
  <TotalTime>9365</TotalTime>
  <Words>1152</Words>
  <Application>Microsoft Office PowerPoint</Application>
  <PresentationFormat>Widescreen</PresentationFormat>
  <Paragraphs>118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Bookman Old Style</vt:lpstr>
      <vt:lpstr>Calibri</vt:lpstr>
      <vt:lpstr>Calibri Light</vt:lpstr>
      <vt:lpstr>Office Theme</vt:lpstr>
      <vt:lpstr>Technology Resources Improvement Plan</vt:lpstr>
      <vt:lpstr>Purpose</vt:lpstr>
      <vt:lpstr>PowerPoint Presentation</vt:lpstr>
      <vt:lpstr>PowerPoint Presentation</vt:lpstr>
      <vt:lpstr>PowerPoint Presentation</vt:lpstr>
      <vt:lpstr>Communication Templates and Establishment of Committees in Schools </vt:lpstr>
      <vt:lpstr>Legal Basis </vt:lpstr>
      <vt:lpstr>Different Types of Documented Information in the Department</vt:lpstr>
      <vt:lpstr>DepED Documents</vt:lpstr>
      <vt:lpstr>DepED Documents</vt:lpstr>
      <vt:lpstr>PowerPoint Presentation</vt:lpstr>
      <vt:lpstr>PowerPoint Presentation</vt:lpstr>
      <vt:lpstr>FORMAT</vt:lpstr>
      <vt:lpstr>Templates can be downloaded here</vt:lpstr>
      <vt:lpstr>School Committees</vt:lpstr>
      <vt:lpstr>PowerPoint Presentation</vt:lpstr>
      <vt:lpstr>PowerPoint Presentation</vt:lpstr>
      <vt:lpstr>DO 26, s. 2022 Implementing Guidelines on the Establishment of School Governance Council</vt:lpstr>
      <vt:lpstr>PowerPoint Presentation</vt:lpstr>
      <vt:lpstr>General Purpose of the School Governance Council </vt:lpstr>
      <vt:lpstr>General Purpose of the School Governance Council </vt:lpstr>
      <vt:lpstr>Committees and Coordinatorships</vt:lpstr>
      <vt:lpstr>Coordinatorship</vt:lpstr>
      <vt:lpstr>School Committees</vt:lpstr>
      <vt:lpstr>Reminders</vt:lpstr>
      <vt:lpstr>How do we document involvement of stakeholders?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Jonas Carlo Trillana</dc:creator>
  <cp:lastModifiedBy>Araceli Puno</cp:lastModifiedBy>
  <cp:revision>248</cp:revision>
  <cp:lastPrinted>2022-02-02T00:46:22Z</cp:lastPrinted>
  <dcterms:created xsi:type="dcterms:W3CDTF">2020-09-02T06:54:57Z</dcterms:created>
  <dcterms:modified xsi:type="dcterms:W3CDTF">2022-08-05T02:57:49Z</dcterms:modified>
</cp:coreProperties>
</file>